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469" r:id="rId3"/>
    <p:sldId id="470" r:id="rId4"/>
    <p:sldId id="472" r:id="rId5"/>
    <p:sldId id="473" r:id="rId6"/>
    <p:sldId id="474" r:id="rId7"/>
    <p:sldId id="476" r:id="rId8"/>
    <p:sldId id="477" r:id="rId9"/>
    <p:sldId id="491" r:id="rId10"/>
    <p:sldId id="479" r:id="rId11"/>
    <p:sldId id="478" r:id="rId12"/>
    <p:sldId id="490" r:id="rId13"/>
    <p:sldId id="483" r:id="rId14"/>
    <p:sldId id="480" r:id="rId15"/>
    <p:sldId id="481" r:id="rId16"/>
    <p:sldId id="484" r:id="rId17"/>
    <p:sldId id="4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b2f62a5d857d10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A8B927-0172-E9D4-8714-B8B003BBA9BA}" v="7" dt="2025-04-27T05:31:51.116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ubalan Annadurai" userId="ba1104b9-601c-475b-a8fa-2a4d489ed0da" providerId="ADAL" clId="{3F9FCD0D-1687-4078-908B-60EA8898D592}"/>
    <pc:docChg chg="custSel addSld delSld modSld sldOrd">
      <pc:chgData name="Gurubalan Annadurai" userId="ba1104b9-601c-475b-a8fa-2a4d489ed0da" providerId="ADAL" clId="{3F9FCD0D-1687-4078-908B-60EA8898D592}" dt="2025-04-07T12:52:43.861" v="48"/>
      <pc:docMkLst>
        <pc:docMk/>
      </pc:docMkLst>
      <pc:sldChg chg="modSp">
        <pc:chgData name="Gurubalan Annadurai" userId="ba1104b9-601c-475b-a8fa-2a4d489ed0da" providerId="ADAL" clId="{3F9FCD0D-1687-4078-908B-60EA8898D592}" dt="2025-04-07T12:43:35.576" v="25" actId="20577"/>
        <pc:sldMkLst>
          <pc:docMk/>
          <pc:sldMk cId="1732698309" sldId="258"/>
        </pc:sldMkLst>
        <pc:spChg chg="mod">
          <ac:chgData name="Gurubalan Annadurai" userId="ba1104b9-601c-475b-a8fa-2a4d489ed0da" providerId="ADAL" clId="{3F9FCD0D-1687-4078-908B-60EA8898D592}" dt="2025-04-07T12:43:35.576" v="25" actId="20577"/>
          <ac:spMkLst>
            <pc:docMk/>
            <pc:sldMk cId="1732698309" sldId="258"/>
            <ac:spMk id="2" creationId="{00000000-0000-0000-0000-000000000000}"/>
          </ac:spMkLst>
        </pc:spChg>
      </pc:sldChg>
      <pc:sldChg chg="ord">
        <pc:chgData name="Gurubalan Annadurai" userId="ba1104b9-601c-475b-a8fa-2a4d489ed0da" providerId="ADAL" clId="{3F9FCD0D-1687-4078-908B-60EA8898D592}" dt="2025-04-07T12:52:43.861" v="48"/>
        <pc:sldMkLst>
          <pc:docMk/>
          <pc:sldMk cId="2311541844" sldId="479"/>
        </pc:sldMkLst>
      </pc:sldChg>
      <pc:sldChg chg="delSp modSp">
        <pc:chgData name="Gurubalan Annadurai" userId="ba1104b9-601c-475b-a8fa-2a4d489ed0da" providerId="ADAL" clId="{3F9FCD0D-1687-4078-908B-60EA8898D592}" dt="2025-04-07T12:30:29.235" v="21" actId="1076"/>
        <pc:sldMkLst>
          <pc:docMk/>
          <pc:sldMk cId="2299451559" sldId="490"/>
        </pc:sldMkLst>
        <pc:spChg chg="del">
          <ac:chgData name="Gurubalan Annadurai" userId="ba1104b9-601c-475b-a8fa-2a4d489ed0da" providerId="ADAL" clId="{3F9FCD0D-1687-4078-908B-60EA8898D592}" dt="2025-04-07T12:30:26.312" v="20" actId="478"/>
          <ac:spMkLst>
            <pc:docMk/>
            <pc:sldMk cId="2299451559" sldId="490"/>
            <ac:spMk id="3" creationId="{7C959166-8BE5-4715-9F6A-70B734913239}"/>
          </ac:spMkLst>
        </pc:spChg>
        <pc:picChg chg="mod">
          <ac:chgData name="Gurubalan Annadurai" userId="ba1104b9-601c-475b-a8fa-2a4d489ed0da" providerId="ADAL" clId="{3F9FCD0D-1687-4078-908B-60EA8898D592}" dt="2025-04-07T12:30:29.235" v="21" actId="1076"/>
          <ac:picMkLst>
            <pc:docMk/>
            <pc:sldMk cId="2299451559" sldId="490"/>
            <ac:picMk id="6" creationId="{800DC55A-C740-4B29-AE93-AF1C154616B1}"/>
          </ac:picMkLst>
        </pc:picChg>
      </pc:sldChg>
      <pc:sldChg chg="addSp delSp modSp add">
        <pc:chgData name="Gurubalan Annadurai" userId="ba1104b9-601c-475b-a8fa-2a4d489ed0da" providerId="ADAL" clId="{3F9FCD0D-1687-4078-908B-60EA8898D592}" dt="2025-04-07T12:49:34.685" v="47" actId="1076"/>
        <pc:sldMkLst>
          <pc:docMk/>
          <pc:sldMk cId="746539026" sldId="491"/>
        </pc:sldMkLst>
        <pc:spChg chg="mod">
          <ac:chgData name="Gurubalan Annadurai" userId="ba1104b9-601c-475b-a8fa-2a4d489ed0da" providerId="ADAL" clId="{3F9FCD0D-1687-4078-908B-60EA8898D592}" dt="2025-04-07T12:48:56.247" v="43" actId="20577"/>
          <ac:spMkLst>
            <pc:docMk/>
            <pc:sldMk cId="746539026" sldId="491"/>
            <ac:spMk id="2" creationId="{E07F1E16-BEA6-4C5E-8C29-0F827BBBC9A3}"/>
          </ac:spMkLst>
        </pc:spChg>
        <pc:spChg chg="del">
          <ac:chgData name="Gurubalan Annadurai" userId="ba1104b9-601c-475b-a8fa-2a4d489ed0da" providerId="ADAL" clId="{3F9FCD0D-1687-4078-908B-60EA8898D592}" dt="2025-04-07T12:49:01.398" v="45" actId="478"/>
          <ac:spMkLst>
            <pc:docMk/>
            <pc:sldMk cId="746539026" sldId="491"/>
            <ac:spMk id="3" creationId="{403DDD44-F3AD-4C8B-A509-C23947B70DC9}"/>
          </ac:spMkLst>
        </pc:spChg>
        <pc:picChg chg="add mod modCrop">
          <ac:chgData name="Gurubalan Annadurai" userId="ba1104b9-601c-475b-a8fa-2a4d489ed0da" providerId="ADAL" clId="{3F9FCD0D-1687-4078-908B-60EA8898D592}" dt="2025-04-07T12:48:59.235" v="44" actId="1076"/>
          <ac:picMkLst>
            <pc:docMk/>
            <pc:sldMk cId="746539026" sldId="491"/>
            <ac:picMk id="6" creationId="{E0C29BA4-A43A-44FE-B115-DDA4D6F2667D}"/>
          </ac:picMkLst>
        </pc:picChg>
        <pc:picChg chg="add mod">
          <ac:chgData name="Gurubalan Annadurai" userId="ba1104b9-601c-475b-a8fa-2a4d489ed0da" providerId="ADAL" clId="{3F9FCD0D-1687-4078-908B-60EA8898D592}" dt="2025-04-07T12:49:34.685" v="47" actId="1076"/>
          <ac:picMkLst>
            <pc:docMk/>
            <pc:sldMk cId="746539026" sldId="491"/>
            <ac:picMk id="7" creationId="{27493A37-AAE8-4549-9535-9535C3AD7596}"/>
          </ac:picMkLst>
        </pc:picChg>
      </pc:sldChg>
      <pc:sldChg chg="add del">
        <pc:chgData name="Gurubalan Annadurai" userId="ba1104b9-601c-475b-a8fa-2a4d489ed0da" providerId="ADAL" clId="{3F9FCD0D-1687-4078-908B-60EA8898D592}" dt="2025-04-07T11:45:20.550" v="19"/>
        <pc:sldMkLst>
          <pc:docMk/>
          <pc:sldMk cId="2229645510" sldId="491"/>
        </pc:sldMkLst>
      </pc:sldChg>
    </pc:docChg>
  </pc:docChgLst>
  <pc:docChgLst>
    <pc:chgData name="Guest User" userId="S::urn:spo:anon#9857745ecfcfb606348b8163c3808cb990088b6353b26edd53616a42cf2f342b::" providerId="AD" clId="Web-{66A8B927-0172-E9D4-8714-B8B003BBA9BA}"/>
    <pc:docChg chg="addSld delSld modSld">
      <pc:chgData name="Guest User" userId="S::urn:spo:anon#9857745ecfcfb606348b8163c3808cb990088b6353b26edd53616a42cf2f342b::" providerId="AD" clId="Web-{66A8B927-0172-E9D4-8714-B8B003BBA9BA}" dt="2025-04-27T05:31:49.460" v="5" actId="1076"/>
      <pc:docMkLst>
        <pc:docMk/>
      </pc:docMkLst>
      <pc:sldChg chg="add del">
        <pc:chgData name="Guest User" userId="S::urn:spo:anon#9857745ecfcfb606348b8163c3808cb990088b6353b26edd53616a42cf2f342b::" providerId="AD" clId="Web-{66A8B927-0172-E9D4-8714-B8B003BBA9BA}" dt="2025-04-27T05:31:49.132" v="4"/>
        <pc:sldMkLst>
          <pc:docMk/>
          <pc:sldMk cId="2144279057" sldId="477"/>
        </pc:sldMkLst>
      </pc:sldChg>
      <pc:sldChg chg="modSp">
        <pc:chgData name="Guest User" userId="S::urn:spo:anon#9857745ecfcfb606348b8163c3808cb990088b6353b26edd53616a42cf2f342b::" providerId="AD" clId="Web-{66A8B927-0172-E9D4-8714-B8B003BBA9BA}" dt="2025-04-27T05:31:49.460" v="5" actId="1076"/>
        <pc:sldMkLst>
          <pc:docMk/>
          <pc:sldMk cId="2835851623" sldId="480"/>
        </pc:sldMkLst>
        <pc:picChg chg="mod">
          <ac:chgData name="Guest User" userId="S::urn:spo:anon#9857745ecfcfb606348b8163c3808cb990088b6353b26edd53616a42cf2f342b::" providerId="AD" clId="Web-{66A8B927-0172-E9D4-8714-B8B003BBA9BA}" dt="2025-04-27T05:31:49.460" v="5" actId="1076"/>
          <ac:picMkLst>
            <pc:docMk/>
            <pc:sldMk cId="2835851623" sldId="480"/>
            <ac:picMk id="9" creationId="{8E349A88-881E-4FCE-AF02-A38CC8AA3BAB}"/>
          </ac:picMkLst>
        </pc:picChg>
      </pc:sldChg>
      <pc:sldChg chg="add del replId">
        <pc:chgData name="Guest User" userId="S::urn:spo:anon#9857745ecfcfb606348b8163c3808cb990088b6353b26edd53616a42cf2f342b::" providerId="AD" clId="Web-{66A8B927-0172-E9D4-8714-B8B003BBA9BA}" dt="2025-04-27T05:31:46.694" v="3"/>
        <pc:sldMkLst>
          <pc:docMk/>
          <pc:sldMk cId="3188868991" sldId="49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11621D-C1D2-4839-9DE9-552C3ACE53FA}" type="datetime1">
              <a:rPr lang="en-US" smtClean="0"/>
              <a:t>4/26/2025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CB0-047C-49AE-AF62-DC7D78799A91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2A180B2-EAB5-4A8E-AF40-EBE05EEC4086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11A1-27FC-45A2-A0DE-391F71F95A36}" type="datetime1">
              <a:rPr lang="en-US" smtClean="0"/>
              <a:t>4/26/2025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0FB3A3-DCAE-41B3-9C26-E38E386DA86C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5149-810E-4CBB-97AD-0CFE4ED68BE6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DDB3-9AEB-4780-86B0-CF7FBBA06FF2}" type="datetime1">
              <a:rPr lang="en-US" smtClean="0"/>
              <a:t>4/26/2025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5835-130A-492A-9A63-A8C15B18D696}" type="datetime1">
              <a:rPr lang="en-US" smtClean="0"/>
              <a:t>4/26/2025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631C-CC4F-4D21-BE4A-EF30731FE194}" type="datetime1">
              <a:rPr lang="en-US" smtClean="0"/>
              <a:t>4/26/2025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ABD2-DFE0-471E-A770-B730AD6578BD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F5-F776-4822-AF39-5CD6CD2D08CD}" type="datetime1">
              <a:rPr lang="en-US" smtClean="0"/>
              <a:t>4/26/2025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CDD9C8C-88F5-4122-8880-5BFE0C0E037B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ust-ee.eu/discovery/process-heating" TargetMode="External"/><Relationship Id="rId3" Type="http://schemas.openxmlformats.org/officeDocument/2006/relationships/hyperlink" Target="https://www.sciencedirect.com/science/article/pii/S0957582021000549#fig0005" TargetMode="External"/><Relationship Id="rId7" Type="http://schemas.openxmlformats.org/officeDocument/2006/relationships/hyperlink" Target="https://www.sciencedirect.com/science/article/pii/S1364032112003619#f0015" TargetMode="External"/><Relationship Id="rId2" Type="http://schemas.openxmlformats.org/officeDocument/2006/relationships/hyperlink" Target="https://www.industrialheating.com/articles/91706-types-of-burners-and-combustion-system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meadobrien.com/2022/03/benchmarking-energy-consumption-of.html" TargetMode="External"/><Relationship Id="rId11" Type="http://schemas.openxmlformats.org/officeDocument/2006/relationships/hyperlink" Target="https://processphase.com/steam-traps/" TargetMode="External"/><Relationship Id="rId5" Type="http://schemas.openxmlformats.org/officeDocument/2006/relationships/hyperlink" Target="https://www.energy.gov/sites/prod/files/2016/06/f32/QTR2015-6I-Process-Heating.pdf" TargetMode="External"/><Relationship Id="rId10" Type="http://schemas.openxmlformats.org/officeDocument/2006/relationships/hyperlink" Target="https://namthien.vn/en/what-is-a-steam-trap/" TargetMode="External"/><Relationship Id="rId4" Type="http://schemas.openxmlformats.org/officeDocument/2006/relationships/hyperlink" Target="https://www.ispatguru.com/steelmaking-by-induction-furnace/" TargetMode="External"/><Relationship Id="rId9" Type="http://schemas.openxmlformats.org/officeDocument/2006/relationships/hyperlink" Target="https://www.chemengonline.com/wp-content/uploads/2017/09/fired-heater-and-combustion-ebook-0916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err="1"/>
              <a:t>Gurubalan</a:t>
            </a:r>
            <a:r>
              <a:rPr lang="en-US"/>
              <a:t> </a:t>
            </a:r>
            <a:r>
              <a:rPr lang="en-US" err="1"/>
              <a:t>Annadurai</a:t>
            </a:r>
            <a:endParaRPr lang="en-US"/>
          </a:p>
          <a:p>
            <a:pPr algn="r"/>
            <a:r>
              <a:rPr lang="en-US">
                <a:hlinkClick r:id="rId2"/>
              </a:rPr>
              <a:t>guru.a@iitb.ac.in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548C-B406-4C59-8718-4CC90EE7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 losses in the IRFs for the steel plant, Winnipeg, Canada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46077-F156-4945-9228-A5A96E48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9A170-8804-48FE-8C46-C63306A6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10</a:t>
            </a:fld>
            <a:endParaRPr lang="en-IN"/>
          </a:p>
        </p:txBody>
      </p:sp>
      <p:pic>
        <p:nvPicPr>
          <p:cNvPr id="3074" name="Picture 2" descr="https://ars.els-cdn.com/content/image/1-s2.0-S0957582021000549-gr4_lrg.jpg">
            <a:extLst>
              <a:ext uri="{FF2B5EF4-FFF2-40B4-BE49-F238E27FC236}">
                <a16:creationId xmlns:a16="http://schemas.microsoft.com/office/drawing/2014/main" id="{D9C9C7C7-E4B3-499B-BA4B-C0CF1F295E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49" y="2194072"/>
            <a:ext cx="9414601" cy="41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54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1102-74E3-4A23-9535-D8A82AF1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Thermal Efficiencies: Industrial Furnaces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D569C-AF4E-4ADE-8F97-9E51DCA6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27C4A-4012-4B87-B0B2-E0AA626C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4AD0D-FF6A-47C1-946F-B696F36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E4A2D3A-C61E-4855-B16E-42E44E5E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28" y="1771650"/>
            <a:ext cx="61055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758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2197-38ED-4CC1-A503-460E534D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Furnace Instrumentation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E7BFC-12F3-4AA3-B756-6F7200CB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49BE6-536B-4B00-B443-94B2A1AA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12</a:t>
            </a:fld>
            <a:endParaRPr lang="en-IN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00DC55A-C740-4B29-AE93-AF1C1546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44" y="1979612"/>
            <a:ext cx="8899525" cy="437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45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940B-C420-4D4A-9914-5AACB80F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Energy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F6482-06B2-43A2-A862-64003F71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8E991-E206-464E-BA36-C29892B3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13</a:t>
            </a:fld>
            <a:endParaRPr lang="en-IN"/>
          </a:p>
        </p:txBody>
      </p:sp>
      <p:pic>
        <p:nvPicPr>
          <p:cNvPr id="6146" name="Picture 2" descr="Plant Energy Consumers">
            <a:extLst>
              <a:ext uri="{FF2B5EF4-FFF2-40B4-BE49-F238E27FC236}">
                <a16:creationId xmlns:a16="http://schemas.microsoft.com/office/drawing/2014/main" id="{E5622D5B-521B-4DA5-AD0A-4A3EF89BF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41" y="2190749"/>
            <a:ext cx="7595802" cy="344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48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DBEF-9638-41D9-8310-3F6CA5B2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Energy Efficiency Measures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E22E8-E5AA-4AC2-8CA0-E46634D79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39862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sz="1800"/>
              <a:t>Waste heat recovery (to charge/air) from the flue gases </a:t>
            </a:r>
          </a:p>
          <a:p>
            <a:pPr>
              <a:lnSpc>
                <a:spcPct val="90000"/>
              </a:lnSpc>
            </a:pPr>
            <a:r>
              <a:rPr lang="en-GB" altLang="en-US" sz="1800"/>
              <a:t>Proper heat distribution</a:t>
            </a:r>
          </a:p>
          <a:p>
            <a:pPr>
              <a:lnSpc>
                <a:spcPct val="90000"/>
              </a:lnSpc>
            </a:pPr>
            <a:r>
              <a:rPr lang="en-GB" altLang="en-US" sz="1800"/>
              <a:t>Operating at the desired temperature</a:t>
            </a:r>
          </a:p>
          <a:p>
            <a:pPr>
              <a:lnSpc>
                <a:spcPct val="90000"/>
              </a:lnSpc>
            </a:pPr>
            <a:endParaRPr lang="en-GB" altLang="en-US" sz="1800"/>
          </a:p>
          <a:p>
            <a:pPr>
              <a:lnSpc>
                <a:spcPct val="90000"/>
              </a:lnSpc>
            </a:pPr>
            <a:endParaRPr lang="en-GB" altLang="en-US" sz="1800"/>
          </a:p>
          <a:p>
            <a:pPr>
              <a:lnSpc>
                <a:spcPct val="90000"/>
              </a:lnSpc>
            </a:pPr>
            <a:endParaRPr lang="en-GB" altLang="en-US" sz="1800"/>
          </a:p>
          <a:p>
            <a:pPr>
              <a:lnSpc>
                <a:spcPct val="90000"/>
              </a:lnSpc>
            </a:pPr>
            <a:r>
              <a:rPr lang="en-GB" altLang="en-US" sz="1800"/>
              <a:t>Air Inflation (</a:t>
            </a:r>
            <a:r>
              <a:rPr lang="en-GB" altLang="en-US" sz="1800" err="1"/>
              <a:t>upto</a:t>
            </a:r>
            <a:r>
              <a:rPr lang="en-GB" altLang="en-US" sz="1800"/>
              <a:t> 40%) / Reducing heat losses from furnace openings</a:t>
            </a:r>
          </a:p>
          <a:p>
            <a:pPr>
              <a:lnSpc>
                <a:spcPct val="90000"/>
              </a:lnSpc>
            </a:pPr>
            <a:endParaRPr lang="en-GB" altLang="en-US" sz="1800"/>
          </a:p>
          <a:p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93AB-D41F-49AD-850B-63318A75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BC53-DB51-4BFF-8D51-8645F6EF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CD038-BC6C-437E-93E4-F6D2D3DA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315" y="1958319"/>
            <a:ext cx="4004041" cy="3220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BB42C-2ED4-47BC-860C-B56B1046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069" y="3037907"/>
            <a:ext cx="4386258" cy="1257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349A88-881E-4FCE-AF02-A38CC8AA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430" y="4773163"/>
            <a:ext cx="3332321" cy="20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51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E286-6DA0-4985-AC72-53E18F1E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Energy Efficiency Measures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E13EA-22A2-475D-95A3-CED2EB398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sz="1800"/>
              <a:t>Minimum wall losses by proper insulation </a:t>
            </a:r>
          </a:p>
          <a:p>
            <a:pPr>
              <a:lnSpc>
                <a:spcPct val="90000"/>
              </a:lnSpc>
            </a:pPr>
            <a:r>
              <a:rPr lang="en-GB" altLang="en-US" sz="1800"/>
              <a:t>Use of ceramic coatings in furnace chamber – Emissivity increases with increase in temperature Easy to apply, 8-20% savings, </a:t>
            </a:r>
          </a:p>
          <a:p>
            <a:pPr>
              <a:lnSpc>
                <a:spcPct val="90000"/>
              </a:lnSpc>
            </a:pPr>
            <a:r>
              <a:rPr lang="en-GB" altLang="en-US" sz="1800"/>
              <a:t>Complete combustion with minimum excess air</a:t>
            </a:r>
          </a:p>
          <a:p>
            <a:pPr>
              <a:lnSpc>
                <a:spcPct val="90000"/>
              </a:lnSpc>
            </a:pPr>
            <a:r>
              <a:rPr lang="en-GB" altLang="en-US" sz="1800"/>
              <a:t>Optimum capacity utilization – charge loading </a:t>
            </a:r>
          </a:p>
          <a:p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2AAD0-D70D-423B-A59C-64FCF3E3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D6F6C-4D3F-413A-B5A5-EFA0D005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90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9033-2EC3-40B1-AD55-9C63A191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Fired Heaters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E679F-7FB6-4313-9829-960022BC4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2577737" cy="3986213"/>
          </a:xfrm>
        </p:spPr>
        <p:txBody>
          <a:bodyPr>
            <a:normAutofit/>
          </a:bodyPr>
          <a:lstStyle/>
          <a:p>
            <a:r>
              <a:rPr lang="en-IN" sz="1800"/>
              <a:t>Energy and Cost intensive</a:t>
            </a:r>
          </a:p>
          <a:p>
            <a:r>
              <a:rPr lang="en-IN" sz="1800"/>
              <a:t>Design varied according to fan and pipe arrangements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3730D-002E-4E21-9281-D701DF39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3CF26-B233-4C49-914F-596E87F8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16</a:t>
            </a:fld>
            <a:endParaRPr lang="en-IN"/>
          </a:p>
        </p:txBody>
      </p:sp>
      <p:pic>
        <p:nvPicPr>
          <p:cNvPr id="1026" name="Picture 2" descr="images">
            <a:extLst>
              <a:ext uri="{FF2B5EF4-FFF2-40B4-BE49-F238E27FC236}">
                <a16:creationId xmlns:a16="http://schemas.microsoft.com/office/drawing/2014/main" id="{8089CAE3-38A1-4194-BE22-A1EF888C2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794" y="466343"/>
            <a:ext cx="5156546" cy="6434665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433110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0DC8-A068-4D72-A100-529FCAF6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50109-D48C-4EC7-9D2F-34419BBDE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>
                <a:hlinkClick r:id="rId2"/>
              </a:rPr>
              <a:t>https://www.industrialheating.com/articles/91706-types-of-burners-and-combustion-systems</a:t>
            </a:r>
            <a:endParaRPr lang="en-IN"/>
          </a:p>
          <a:p>
            <a:r>
              <a:rPr lang="en-IN">
                <a:hlinkClick r:id="rId3"/>
              </a:rPr>
              <a:t>https://www.sciencedirect.com/science/article/pii/S0957582021000549#fig0005</a:t>
            </a:r>
            <a:endParaRPr lang="en-IN"/>
          </a:p>
          <a:p>
            <a:r>
              <a:rPr lang="en-IN">
                <a:hlinkClick r:id="rId4"/>
              </a:rPr>
              <a:t>https://www.ispatguru.com/steelmaking-by-induction-furnace/</a:t>
            </a:r>
            <a:r>
              <a:rPr lang="en-IN"/>
              <a:t>  </a:t>
            </a:r>
          </a:p>
          <a:p>
            <a:r>
              <a:rPr lang="en-IN">
                <a:hlinkClick r:id="rId5"/>
              </a:rPr>
              <a:t>https://www.energy.gov/sites/prod/files/2016/06/f32/QTR2015-6I-Process-Heating.pdf</a:t>
            </a:r>
            <a:r>
              <a:rPr lang="en-IN"/>
              <a:t> </a:t>
            </a:r>
          </a:p>
          <a:p>
            <a:r>
              <a:rPr lang="en-IN">
                <a:hlinkClick r:id="rId6"/>
              </a:rPr>
              <a:t>https://blog.meadobrien.com/2022/03/benchmarking-energy-consumption-of.html</a:t>
            </a:r>
            <a:r>
              <a:rPr lang="en-IN"/>
              <a:t> </a:t>
            </a:r>
          </a:p>
          <a:p>
            <a:r>
              <a:rPr lang="en-IN">
                <a:hlinkClick r:id="rId7"/>
              </a:rPr>
              <a:t>https://www.sciencedirect.com/science/article/pii/S1364032112003619#f0015</a:t>
            </a:r>
            <a:r>
              <a:rPr lang="en-IN"/>
              <a:t> </a:t>
            </a:r>
          </a:p>
          <a:p>
            <a:r>
              <a:rPr lang="en-IN">
                <a:hlinkClick r:id="rId8"/>
              </a:rPr>
              <a:t>https://www.trust-ee.eu/discovery/process-heating</a:t>
            </a:r>
            <a:r>
              <a:rPr lang="en-IN"/>
              <a:t> </a:t>
            </a:r>
          </a:p>
          <a:p>
            <a:r>
              <a:rPr lang="en-IN">
                <a:hlinkClick r:id="rId9"/>
              </a:rPr>
              <a:t>https://www.chemengonline.com/wp-content/uploads/2017/09/fired-heater-and-combustion-ebook-0916.pdf</a:t>
            </a:r>
            <a:r>
              <a:rPr lang="en-IN"/>
              <a:t> </a:t>
            </a:r>
          </a:p>
          <a:p>
            <a:r>
              <a:rPr lang="en-IN">
                <a:hlinkClick r:id="rId10"/>
              </a:rPr>
              <a:t>https://namthien.vn/en/what-is-a-steam-trap/</a:t>
            </a:r>
            <a:endParaRPr lang="en-IN"/>
          </a:p>
          <a:p>
            <a:r>
              <a:rPr lang="en-IN">
                <a:hlinkClick r:id="rId11"/>
              </a:rPr>
              <a:t>https://processphase.com/steam-traps/</a:t>
            </a:r>
            <a:r>
              <a:rPr lang="en-IN"/>
              <a:t> </a:t>
            </a:r>
          </a:p>
          <a:p>
            <a:r>
              <a:rPr lang="en-IN"/>
              <a:t> https://www.aiche.org/resources/publications/cep/2021/may/fired-heater-safety-common-failure-factors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8C67E-B74F-4E67-B135-704CA2B1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A6369-0C4C-4193-B789-D3397FB5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46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4A77-8AF4-4AC4-968F-D8C20146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Furnace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EF61-20BF-42EC-8AF9-6981A2830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2099296"/>
            <a:ext cx="6813914" cy="398621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altLang="en-US" sz="1800"/>
              <a:t>A furnace is an equipment </a:t>
            </a:r>
          </a:p>
          <a:p>
            <a:pPr lvl="1">
              <a:lnSpc>
                <a:spcPct val="150000"/>
              </a:lnSpc>
            </a:pPr>
            <a:r>
              <a:rPr lang="en-GB" altLang="en-US" sz="1800"/>
              <a:t>to melt metals for casting </a:t>
            </a:r>
          </a:p>
          <a:p>
            <a:pPr lvl="1">
              <a:lnSpc>
                <a:spcPct val="150000"/>
              </a:lnSpc>
            </a:pPr>
            <a:r>
              <a:rPr lang="en-GB" altLang="en-US" sz="1800"/>
              <a:t>heat materials for change of shape (rolling, forging etc) </a:t>
            </a:r>
          </a:p>
          <a:p>
            <a:pPr lvl="1">
              <a:lnSpc>
                <a:spcPct val="150000"/>
              </a:lnSpc>
            </a:pPr>
            <a:r>
              <a:rPr lang="en-GB" altLang="en-US" sz="1800"/>
              <a:t>change of properties (heat treatment)</a:t>
            </a:r>
          </a:p>
          <a:p>
            <a:r>
              <a:rPr lang="en-GB" altLang="en-US" sz="1800"/>
              <a:t>Equalisation of the temperature within the stock</a:t>
            </a:r>
          </a:p>
          <a:p>
            <a:r>
              <a:rPr lang="en-GB" altLang="en-US" sz="1800"/>
              <a:t>Since the products of flue gases directly contact the stock, type of fuel chosen is of importance (e.g. tolerance to sulphur).</a:t>
            </a:r>
          </a:p>
          <a:p>
            <a:r>
              <a:rPr lang="en-GB" altLang="en-US" sz="1800"/>
              <a:t>Solid fuels generate particulate matter that interferes with the stock</a:t>
            </a:r>
          </a:p>
          <a:p>
            <a:r>
              <a:rPr lang="en-GB" altLang="en-US" sz="1800"/>
              <a:t>Liquid fuel, gaseous fuel or electricity</a:t>
            </a:r>
          </a:p>
          <a:p>
            <a:pPr lvl="1">
              <a:lnSpc>
                <a:spcPct val="150000"/>
              </a:lnSpc>
            </a:pPr>
            <a:endParaRPr lang="en-GB" altLang="en-US" sz="1800"/>
          </a:p>
          <a:p>
            <a:pPr>
              <a:lnSpc>
                <a:spcPct val="150000"/>
              </a:lnSpc>
            </a:pPr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33FB7-5CB5-456A-ABD8-4596E005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45AF-3008-49AF-B5B8-5A19800E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</a:t>
            </a:fld>
            <a:endParaRPr lang="en-IN"/>
          </a:p>
        </p:txBody>
      </p:sp>
      <p:pic>
        <p:nvPicPr>
          <p:cNvPr id="1026" name="Picture 2" descr="ih0614-htdr-422.jpg">
            <a:extLst>
              <a:ext uri="{FF2B5EF4-FFF2-40B4-BE49-F238E27FC236}">
                <a16:creationId xmlns:a16="http://schemas.microsoft.com/office/drawing/2014/main" id="{A52A5831-DB93-4478-A8CA-4B7683E79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91" y="2429405"/>
            <a:ext cx="4994909" cy="332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09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6297-5D3F-42F2-B86E-01B93188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Classification of furnace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5980-5E9A-4FA8-A26C-EE71D4A4C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80B01-331B-415B-8B67-B283BBEF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2A94C-1B8C-4C13-B830-4FFF3DC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4F6821-ED32-4030-AB83-3DC41B4F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960" y="2190749"/>
            <a:ext cx="7516173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3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B416-EED7-40BA-9852-72C2190B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Forging furnace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DD941-A943-448F-83C8-D3BD18FEC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/>
              <a:t>1200-1250</a:t>
            </a:r>
            <a:r>
              <a:rPr lang="en-IN" sz="1800">
                <a:cs typeface="Times New Roman" panose="02020603050405020304" pitchFamily="18" charset="0"/>
              </a:rPr>
              <a:t>℃</a:t>
            </a:r>
          </a:p>
          <a:p>
            <a:r>
              <a:rPr lang="en-IN" sz="1800">
                <a:cs typeface="Times New Roman" panose="02020603050405020304" pitchFamily="18" charset="0"/>
              </a:rPr>
              <a:t>Heat up time       Soaking time       Forging time </a:t>
            </a:r>
          </a:p>
          <a:p>
            <a:r>
              <a:rPr lang="en-IN" sz="1800">
                <a:cs typeface="Times New Roman" panose="02020603050405020304" pitchFamily="18" charset="0"/>
              </a:rPr>
              <a:t>Soaked for 4-6 hrs for uniform temperature</a:t>
            </a:r>
          </a:p>
          <a:p>
            <a:r>
              <a:rPr lang="en-IN" sz="1800">
                <a:cs typeface="Times New Roman" panose="02020603050405020304" pitchFamily="18" charset="0"/>
              </a:rPr>
              <a:t>Mostly manual   </a:t>
            </a:r>
          </a:p>
          <a:p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0A471-F6BE-404B-ABB1-7DE7C16D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D7110-3CA0-40E6-978B-96F987C0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F4436-99CE-44BC-9F55-0E5D1331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796" y="1907903"/>
            <a:ext cx="3482292" cy="410045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22C23DF-15B3-4715-9D5F-26B19210A340}"/>
              </a:ext>
            </a:extLst>
          </p:cNvPr>
          <p:cNvSpPr/>
          <p:nvPr/>
        </p:nvSpPr>
        <p:spPr>
          <a:xfrm>
            <a:off x="2838995" y="2760617"/>
            <a:ext cx="287383" cy="193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D48DBE4-340D-4CE5-87BB-BEC117CF70DF}"/>
              </a:ext>
            </a:extLst>
          </p:cNvPr>
          <p:cNvSpPr/>
          <p:nvPr/>
        </p:nvSpPr>
        <p:spPr>
          <a:xfrm>
            <a:off x="4397830" y="2760617"/>
            <a:ext cx="287383" cy="193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5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D443-F435-4B5A-A708-301A1E3F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Continuous reheating furnace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07C58-D69B-451B-80ED-97378AD47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23" y="1828456"/>
            <a:ext cx="10476411" cy="3986213"/>
          </a:xfrm>
        </p:spPr>
        <p:txBody>
          <a:bodyPr>
            <a:normAutofit/>
          </a:bodyPr>
          <a:lstStyle/>
          <a:p>
            <a:r>
              <a:rPr lang="en-IN" sz="1800"/>
              <a:t>Steel Industry</a:t>
            </a:r>
          </a:p>
          <a:p>
            <a:r>
              <a:rPr lang="en-IN" sz="1800"/>
              <a:t>900-1250</a:t>
            </a:r>
            <a:r>
              <a:rPr lang="en-IN" sz="1800">
                <a:cs typeface="Times New Roman" panose="02020603050405020304" pitchFamily="18" charset="0"/>
              </a:rPr>
              <a:t>℃</a:t>
            </a:r>
          </a:p>
          <a:p>
            <a:r>
              <a:rPr lang="en-US" sz="1800"/>
              <a:t>Radiation and convection from the gases of the burner and the furnace walls </a:t>
            </a:r>
          </a:p>
          <a:p>
            <a:endParaRPr lang="en-IN" sz="1800">
              <a:cs typeface="Times New Roman" panose="02020603050405020304" pitchFamily="18" charset="0"/>
            </a:endParaRPr>
          </a:p>
          <a:p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D8D86-0791-4D22-92D5-F1F194B1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3BFBD-D4DA-4ECD-A2DE-C81DF0D6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5</a:t>
            </a:fld>
            <a:endParaRPr lang="en-IN"/>
          </a:p>
        </p:txBody>
      </p:sp>
      <p:pic>
        <p:nvPicPr>
          <p:cNvPr id="2050" name="Picture 2" descr="https://ars.els-cdn.com/content/image/1-s2.0-S0957582021000549-gr1_lrg.jpg">
            <a:extLst>
              <a:ext uri="{FF2B5EF4-FFF2-40B4-BE49-F238E27FC236}">
                <a16:creationId xmlns:a16="http://schemas.microsoft.com/office/drawing/2014/main" id="{16FB14C5-F595-460E-9866-87661926A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51" y="3368825"/>
            <a:ext cx="7498080" cy="317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5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5AB3-DC51-4F01-9609-ADA21D8E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Induction furnaces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381D7-2686-4A5D-B99C-39812436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17" y="2099296"/>
            <a:ext cx="5608320" cy="39862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1600"/>
              <a:t>Crucible is cover with coper coil which carries powerful alternate current </a:t>
            </a:r>
          </a:p>
          <a:p>
            <a:pPr>
              <a:lnSpc>
                <a:spcPct val="150000"/>
              </a:lnSpc>
            </a:pPr>
            <a:r>
              <a:rPr lang="en-IN" sz="1600"/>
              <a:t>Created magnetic field penetrates the melt and induces the eddy current  by electromagnetic induction (</a:t>
            </a:r>
            <a:r>
              <a:rPr lang="en-US" sz="1600"/>
              <a:t>production of an electromotive force (emf) across an electrical conductor in a changing magnetic field)</a:t>
            </a:r>
          </a:p>
          <a:p>
            <a:pPr>
              <a:lnSpc>
                <a:spcPct val="150000"/>
              </a:lnSpc>
            </a:pPr>
            <a:r>
              <a:rPr lang="en-US" sz="1600"/>
              <a:t>Eddy currents heat the meatal by Joule heating (passage of an electric current through a conductor produces heat)</a:t>
            </a:r>
            <a:endParaRPr lang="en-IN" sz="1600"/>
          </a:p>
          <a:p>
            <a:pPr>
              <a:lnSpc>
                <a:spcPct val="150000"/>
              </a:lnSpc>
            </a:pPr>
            <a:endParaRPr lang="en-IN" sz="1600"/>
          </a:p>
          <a:p>
            <a:pPr>
              <a:lnSpc>
                <a:spcPct val="150000"/>
              </a:lnSpc>
            </a:pPr>
            <a:endParaRPr lang="en-IN" sz="16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B43E5B-453B-4D61-B512-C6D466CD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AC5F1-344F-4658-9E33-7FCBAD33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D62BC-9E71-4F99-9A46-27F3C52D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558" y="2008240"/>
            <a:ext cx="4991797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1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C421-5D89-493F-9554-668A250F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Performance Evaluation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73F97-4BCB-4C04-A9ED-C865906C2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149" y="2190749"/>
            <a:ext cx="10046643" cy="3986213"/>
          </a:xfrm>
        </p:spPr>
        <p:txBody>
          <a:bodyPr>
            <a:normAutofit/>
          </a:bodyPr>
          <a:lstStyle/>
          <a:p>
            <a:r>
              <a:rPr lang="en-GB" altLang="en-US" sz="2000" b="1"/>
              <a:t>The Direct Method: </a:t>
            </a:r>
            <a:r>
              <a:rPr lang="en-GB" altLang="en-US" sz="2000"/>
              <a:t>Energy gain of the stock is compared with the energy content of the fuel</a:t>
            </a:r>
          </a:p>
          <a:p>
            <a:endParaRPr lang="en-GB" altLang="en-US" sz="2000"/>
          </a:p>
          <a:p>
            <a:r>
              <a:rPr lang="en-GB" altLang="en-US" sz="2000" b="1"/>
              <a:t>The Indirect Method: </a:t>
            </a:r>
            <a:r>
              <a:rPr lang="en-GB" altLang="en-US" sz="2000"/>
              <a:t>Efficiency is calculated based on losses and energy input</a:t>
            </a:r>
          </a:p>
          <a:p>
            <a:endParaRPr lang="en-IN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13076-A181-429D-B4D0-6FC0860EE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371F6-E1F0-4A76-8524-062D848F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86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E6E1-544B-4C6E-A82A-3FDD0017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Losses in Furnaces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0C32-9295-44C1-8F1A-2BBCA7794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48324"/>
            <a:ext cx="10307901" cy="3986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1800" b="1"/>
              <a:t>Flue gas loss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1800" b="1"/>
              <a:t>Stored heat loss</a:t>
            </a:r>
            <a:r>
              <a:rPr lang="en-IN" sz="1800"/>
              <a:t>: Energy stored in the furnace and insulation for uniform temperature during the start of cycle from cold to hot state (limited time of metal in the continuous furnace)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altLang="en-US" sz="1800" b="1"/>
              <a:t>Insulation loss</a:t>
            </a:r>
            <a:r>
              <a:rPr lang="en-IN" altLang="en-US" sz="1800"/>
              <a:t>: Losses from the furnace outside walls or structure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altLang="en-US" sz="1800" b="1"/>
              <a:t>Cooling water loss : </a:t>
            </a:r>
            <a:r>
              <a:rPr lang="en-IN" altLang="en-US" sz="1800"/>
              <a:t>Water is cicurated to maintain the temperature of rolls, bearings and doors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altLang="en-US" sz="1800" b="1"/>
              <a:t>Material handling loss</a:t>
            </a:r>
            <a:r>
              <a:rPr lang="en-IN" altLang="en-US" sz="1800"/>
              <a:t>: Heat transported out of the furnace by the load conveyors, fixtures, trays, etc.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altLang="en-US" sz="1800" b="1"/>
              <a:t>Opening loss</a:t>
            </a:r>
            <a:r>
              <a:rPr lang="en-IN" altLang="en-US" sz="1800"/>
              <a:t>: Radiation losses from openings, hot exposed parts, etc.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altLang="en-US" sz="1800"/>
              <a:t>Heat carried by the </a:t>
            </a:r>
            <a:r>
              <a:rPr lang="en-IN" altLang="en-US" sz="1800" b="1"/>
              <a:t>cold air infiltration </a:t>
            </a:r>
            <a:r>
              <a:rPr lang="en-IN" altLang="en-US" sz="1800"/>
              <a:t>into the furnace due to the draft of flue gas, openings, etc.,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altLang="en-US" sz="1800"/>
              <a:t>Heat carried by the </a:t>
            </a:r>
            <a:r>
              <a:rPr lang="en-IN" altLang="en-US" sz="1800" b="1"/>
              <a:t>excess air </a:t>
            </a:r>
            <a:r>
              <a:rPr lang="en-IN" altLang="en-US" sz="1800"/>
              <a:t>used in the burners.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800" b="1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80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80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03446-8FA3-4760-8D25-8966C37A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6B035-BFAE-4249-98A0-F3C5E407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27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1E16-BEA6-4C5E-8C29-0F827BBB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Furnace heat losses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AFE88-783B-446E-9FAB-20011EE0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7517A-2ABC-4827-A3FE-BD2A45E5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29BA4-A43A-44FE-B115-DDA4D6F26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5" r="3821" b="7905"/>
          <a:stretch/>
        </p:blipFill>
        <p:spPr>
          <a:xfrm>
            <a:off x="0" y="2389717"/>
            <a:ext cx="5355771" cy="3588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93A37-AAE8-4549-9535-9535C3AD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128" y="1857124"/>
            <a:ext cx="620164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3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Educational subjects 16x9</vt:lpstr>
      <vt:lpstr>EN 410 Energy Management</vt:lpstr>
      <vt:lpstr>Furnace</vt:lpstr>
      <vt:lpstr>Classification of furnace </vt:lpstr>
      <vt:lpstr>Forging furnace</vt:lpstr>
      <vt:lpstr>Continuous reheating furnace</vt:lpstr>
      <vt:lpstr>Induction furnaces</vt:lpstr>
      <vt:lpstr>Performance Evaluation</vt:lpstr>
      <vt:lpstr>Losses in Furnaces</vt:lpstr>
      <vt:lpstr>Furnace heat losses</vt:lpstr>
      <vt:lpstr>Heat losses in the IRFs for the steel plant, Winnipeg, Canada</vt:lpstr>
      <vt:lpstr>Thermal Efficiencies: Industrial Furnaces</vt:lpstr>
      <vt:lpstr>Furnace Instrumentation</vt:lpstr>
      <vt:lpstr>Energy Use</vt:lpstr>
      <vt:lpstr>Energy Efficiency Measures</vt:lpstr>
      <vt:lpstr>Energy Efficiency Measures</vt:lpstr>
      <vt:lpstr>Fired Heaters</vt:lpstr>
      <vt:lpstr>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revision>1</cp:revision>
  <dcterms:created xsi:type="dcterms:W3CDTF">2023-01-22T10:32:15Z</dcterms:created>
  <dcterms:modified xsi:type="dcterms:W3CDTF">2025-04-27T05:32:01Z</dcterms:modified>
</cp:coreProperties>
</file>